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77" r:id="rId3"/>
    <p:sldId id="278" r:id="rId4"/>
    <p:sldId id="272" r:id="rId5"/>
    <p:sldId id="282" r:id="rId6"/>
    <p:sldId id="285" r:id="rId7"/>
    <p:sldId id="286" r:id="rId8"/>
    <p:sldId id="287" r:id="rId9"/>
    <p:sldId id="283" r:id="rId10"/>
    <p:sldId id="276" r:id="rId11"/>
    <p:sldId id="266" r:id="rId12"/>
    <p:sldId id="271" r:id="rId13"/>
    <p:sldId id="270" r:id="rId14"/>
    <p:sldId id="281" r:id="rId15"/>
    <p:sldId id="26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Н" initials="ДН" lastIdx="1" clrIdx="0">
    <p:extLst>
      <p:ext uri="{19B8F6BF-5375-455C-9EA6-DF929625EA0E}">
        <p15:presenceInfo xmlns:p15="http://schemas.microsoft.com/office/powerpoint/2012/main" userId="000b81d2c6925d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8D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449" autoAdjust="0"/>
  </p:normalViewPr>
  <p:slideViewPr>
    <p:cSldViewPr snapToGrid="0">
      <p:cViewPr varScale="1">
        <p:scale>
          <a:sx n="117" d="100"/>
          <a:sy n="117" d="100"/>
        </p:scale>
        <p:origin x="51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7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2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Sheet!$B$50</c:f>
              <c:strCache>
                <c:ptCount val="1"/>
                <c:pt idx="0">
                  <c:v>Количество анкет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78-43DF-B0E8-FC4295236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78-43DF-B0E8-FC4295236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378-43DF-B0E8-FC4295236F80}"/>
              </c:ext>
            </c:extLst>
          </c:dPt>
          <c:dLbls>
            <c:dLbl>
              <c:idx val="1"/>
              <c:layout>
                <c:manualLayout>
                  <c:x val="-1.5032283002598507E-2"/>
                  <c:y val="-2.7243540004898946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78-43DF-B0E8-FC4295236F80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Sheet!$A$51:$A$53</c:f>
              <c:strCache>
                <c:ptCount val="3"/>
                <c:pt idx="0">
                  <c:v>Бакалавриат</c:v>
                </c:pt>
                <c:pt idx="1">
                  <c:v>Научный работник</c:v>
                </c:pt>
                <c:pt idx="2">
                  <c:v>Специалитет</c:v>
                </c:pt>
              </c:strCache>
            </c:strRef>
          </c:cat>
          <c:val>
            <c:numRef>
              <c:f>Sheet!$B$51:$B$53</c:f>
              <c:numCache>
                <c:formatCode>General</c:formatCode>
                <c:ptCount val="3"/>
                <c:pt idx="0">
                  <c:v>24</c:v>
                </c:pt>
                <c:pt idx="1">
                  <c:v>1</c:v>
                </c:pt>
                <c:pt idx="2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378-43DF-B0E8-FC4295236F8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95324825924369"/>
          <c:y val="0.11870825601503045"/>
          <c:w val="0.36508061470373898"/>
          <c:h val="0.876270354635622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Sheet!$B$56</c:f>
              <c:strCache>
                <c:ptCount val="1"/>
                <c:pt idx="0">
                  <c:v>Количество анкет</c:v>
                </c:pt>
              </c:strCache>
            </c:strRef>
          </c:tx>
          <c:explosion val="1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51-4CEB-AF56-3DC24637D7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451-4CEB-AF56-3DC24637D7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451-4CEB-AF56-3DC24637D726}"/>
              </c:ext>
            </c:extLst>
          </c:dPt>
          <c:dLbls>
            <c:dLbl>
              <c:idx val="1"/>
              <c:layout>
                <c:manualLayout>
                  <c:x val="4.1683014250258115E-3"/>
                  <c:y val="1.691815212930680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51-4CEB-AF56-3DC24637D726}"/>
                </c:ext>
              </c:extLst>
            </c:dLbl>
            <c:dLbl>
              <c:idx val="2"/>
              <c:layout>
                <c:manualLayout>
                  <c:x val="1.4076689687448705E-2"/>
                  <c:y val="3.5778699689975159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51-4CEB-AF56-3DC24637D726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Sheet!$A$57:$A$59</c:f>
              <c:strCache>
                <c:ptCount val="3"/>
                <c:pt idx="0">
                  <c:v>17-21</c:v>
                </c:pt>
                <c:pt idx="1">
                  <c:v>22-25</c:v>
                </c:pt>
                <c:pt idx="2">
                  <c:v>25+</c:v>
                </c:pt>
              </c:strCache>
            </c:strRef>
          </c:cat>
          <c:val>
            <c:numRef>
              <c:f>Sheet!$B$57:$B$59</c:f>
              <c:numCache>
                <c:formatCode>General</c:formatCode>
                <c:ptCount val="3"/>
                <c:pt idx="0">
                  <c:v>42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451-4CEB-AF56-3DC24637D72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768694731782431"/>
          <c:y val="9.2431266573849605E-2"/>
          <c:w val="0.2768470276818627"/>
          <c:h val="0.783204568958798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0856348902327606E-2"/>
          <c:y val="2.6749850980160878E-2"/>
          <c:w val="0.37810484180606801"/>
          <c:h val="0.89968805882439684"/>
        </c:manualLayout>
      </c:layout>
      <c:pieChart>
        <c:varyColors val="1"/>
        <c:ser>
          <c:idx val="0"/>
          <c:order val="0"/>
          <c:tx>
            <c:strRef>
              <c:f>Sheet!$B$80</c:f>
              <c:strCache>
                <c:ptCount val="1"/>
                <c:pt idx="0">
                  <c:v>Количество анкет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24-4103-9FEB-7EE4825EF0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624-4103-9FEB-7EE4825EF0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624-4103-9FEB-7EE4825EF0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624-4103-9FEB-7EE4825EF02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624-4103-9FEB-7EE4825EF02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624-4103-9FEB-7EE4825EF026}"/>
              </c:ext>
            </c:extLst>
          </c:dPt>
          <c:dLbls>
            <c:dLbl>
              <c:idx val="2"/>
              <c:layout>
                <c:manualLayout>
                  <c:x val="5.8692716123722524E-3"/>
                  <c:y val="1.021668245211946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24-4103-9FEB-7EE4825EF026}"/>
                </c:ext>
              </c:extLst>
            </c:dLbl>
            <c:dLbl>
              <c:idx val="5"/>
              <c:layout>
                <c:manualLayout>
                  <c:x val="3.564671862306472E-3"/>
                  <c:y val="3.48362048397475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624-4103-9FEB-7EE4825EF026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Sheet!$A$81:$A$86</c:f>
              <c:strCache>
                <c:ptCount val="6"/>
                <c:pt idx="0">
                  <c:v>ФБ</c:v>
                </c:pt>
                <c:pt idx="1">
                  <c:v>ФЭТ</c:v>
                </c:pt>
                <c:pt idx="2">
                  <c:v>ФИТ</c:v>
                </c:pt>
                <c:pt idx="3">
                  <c:v>ФСУ</c:v>
                </c:pt>
                <c:pt idx="4">
                  <c:v>ЮФ</c:v>
                </c:pt>
                <c:pt idx="5">
                  <c:v>РТФ</c:v>
                </c:pt>
              </c:strCache>
            </c:strRef>
          </c:cat>
          <c:val>
            <c:numRef>
              <c:f>Sheet!$B$81:$B$86</c:f>
              <c:numCache>
                <c:formatCode>General</c:formatCode>
                <c:ptCount val="6"/>
                <c:pt idx="0">
                  <c:v>20</c:v>
                </c:pt>
                <c:pt idx="1">
                  <c:v>8</c:v>
                </c:pt>
                <c:pt idx="2">
                  <c:v>1</c:v>
                </c:pt>
                <c:pt idx="3">
                  <c:v>4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624-4103-9FEB-7EE4825EF02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7733363961008135"/>
          <c:y val="6.6874627450402194E-2"/>
          <c:w val="0.34841613538494492"/>
          <c:h val="0.854360752281635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670028066938092"/>
          <c:y val="7.3562090195442409E-2"/>
          <c:w val="0.26945258740369926"/>
          <c:h val="0.85287581960911518"/>
        </c:manualLayout>
      </c:layout>
      <c:pieChart>
        <c:varyColors val="1"/>
        <c:ser>
          <c:idx val="0"/>
          <c:order val="0"/>
          <c:tx>
            <c:strRef>
              <c:f>Sheet!$B$62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explosion val="9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3-4748-A261-2A90C8E7A8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3B3-4748-A261-2A90C8E7A890}"/>
              </c:ext>
            </c:extLst>
          </c:dPt>
          <c:dPt>
            <c:idx val="2"/>
            <c:bubble3D val="0"/>
            <c:explosion val="1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3B3-4748-A261-2A90C8E7A8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3B3-4748-A261-2A90C8E7A890}"/>
              </c:ext>
            </c:extLst>
          </c:dPt>
          <c:dLbls>
            <c:dLbl>
              <c:idx val="1"/>
              <c:layout>
                <c:manualLayout>
                  <c:x val="-7.8057181843756818E-2"/>
                  <c:y val="8.6876800989355383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B3-4748-A261-2A90C8E7A890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Sheet!$A$63:$A$66</c:f>
              <c:strCache>
                <c:ptCount val="4"/>
                <c:pt idx="0">
                  <c:v>Никогда</c:v>
                </c:pt>
                <c:pt idx="1">
                  <c:v>Редко (несколько раз в год)</c:v>
                </c:pt>
                <c:pt idx="2">
                  <c:v>Часто(несколько раз в месяц)</c:v>
                </c:pt>
                <c:pt idx="3">
                  <c:v>Очень часто (ежедневно или несколько раз в неделю)</c:v>
                </c:pt>
              </c:strCache>
            </c:strRef>
          </c:cat>
          <c:val>
            <c:numRef>
              <c:f>Sheet!$B$63:$B$66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7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B3-4748-A261-2A90C8E7A89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673013122342185"/>
          <c:y val="0"/>
          <c:w val="0.60321824019915526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4969407770770712E-2"/>
          <c:y val="7.3562051459735434E-2"/>
          <c:w val="0.33816434097521408"/>
          <c:h val="0.85287589708052913"/>
        </c:manualLayout>
      </c:layout>
      <c:pieChart>
        <c:varyColors val="1"/>
        <c:ser>
          <c:idx val="0"/>
          <c:order val="0"/>
          <c:tx>
            <c:strRef>
              <c:f>Sheet!$B$69</c:f>
              <c:strCache>
                <c:ptCount val="1"/>
                <c:pt idx="0">
                  <c:v>Количество анкет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031-45F0-A6DB-FD09E59A51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031-45F0-A6DB-FD09E59A51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031-45F0-A6DB-FD09E59A5132}"/>
              </c:ext>
            </c:extLst>
          </c:dPt>
          <c:dLbls>
            <c:dLbl>
              <c:idx val="2"/>
              <c:layout>
                <c:manualLayout>
                  <c:x val="8.4364429970197868E-3"/>
                  <c:y val="1.140638313936554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31-45F0-A6DB-FD09E59A5132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Sheet!$A$70:$A$72</c:f>
              <c:strCache>
                <c:ptCount val="3"/>
                <c:pt idx="0">
                  <c:v>Для учебных занятий</c:v>
                </c:pt>
                <c:pt idx="1">
                  <c:v>Для проведения мероприятий</c:v>
                </c:pt>
                <c:pt idx="2">
                  <c:v>Другие цели</c:v>
                </c:pt>
              </c:strCache>
            </c:strRef>
          </c:cat>
          <c:val>
            <c:numRef>
              <c:f>Sheet!$B$70:$B$72</c:f>
              <c:numCache>
                <c:formatCode>General</c:formatCode>
                <c:ptCount val="3"/>
                <c:pt idx="0">
                  <c:v>37</c:v>
                </c:pt>
                <c:pt idx="1">
                  <c:v>16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031-45F0-A6DB-FD09E59A513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9749687605371214"/>
          <c:y val="3.1369976046258255E-2"/>
          <c:w val="0.5759874227886792"/>
          <c:h val="0.968630023953741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600">
          <a:latin typeface="Nekst Medium" panose="00000600000000000000" pitchFamily="2" charset="-52"/>
        </a:defRPr>
      </a:pPr>
      <a:endParaRPr lang="ru-R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1347723102254134E-2"/>
          <c:y val="7.3562128931190185E-2"/>
          <c:w val="0.36561900318129786"/>
          <c:h val="0.85287574213761963"/>
        </c:manualLayout>
      </c:layout>
      <c:pieChart>
        <c:varyColors val="1"/>
        <c:ser>
          <c:idx val="0"/>
          <c:order val="0"/>
          <c:tx>
            <c:strRef>
              <c:f>Sheet!$B$75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46C-458F-9596-1D34B4C8EA81}"/>
              </c:ext>
            </c:extLst>
          </c:dPt>
          <c:dPt>
            <c:idx val="1"/>
            <c:bubble3D val="0"/>
            <c:explosion val="5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46C-458F-9596-1D34B4C8EA81}"/>
              </c:ext>
            </c:extLst>
          </c:dPt>
          <c:dPt>
            <c:idx val="2"/>
            <c:bubble3D val="0"/>
            <c:explosion val="6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46C-458F-9596-1D34B4C8EA81}"/>
              </c:ext>
            </c:extLst>
          </c:dPt>
          <c:dLbls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Sheet!$A$76:$A$78</c:f>
              <c:strCache>
                <c:ptCount val="3"/>
                <c:pt idx="0">
                  <c:v>Лично через бюро расписаний</c:v>
                </c:pt>
                <c:pt idx="1">
                  <c:v>Лично через деканат</c:v>
                </c:pt>
                <c:pt idx="2">
                  <c:v>Через специальные сервисы</c:v>
                </c:pt>
              </c:strCache>
            </c:strRef>
          </c:cat>
          <c:val>
            <c:numRef>
              <c:f>Sheet!$B$76:$B$78</c:f>
              <c:numCache>
                <c:formatCode>General</c:formatCode>
                <c:ptCount val="3"/>
                <c:pt idx="0">
                  <c:v>13</c:v>
                </c:pt>
                <c:pt idx="1">
                  <c:v>21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46C-458F-9596-1D34B4C8EA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3341046733452926"/>
          <c:y val="2.5083264220739039E-2"/>
          <c:w val="0.54938844723634761"/>
          <c:h val="0.968229269512789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2516743165836616E-2"/>
          <c:y val="8.0249595197662019E-2"/>
          <c:w val="0.33455864203077357"/>
          <c:h val="0.85287574213761963"/>
        </c:manualLayout>
      </c:layout>
      <c:pieChart>
        <c:varyColors val="1"/>
        <c:ser>
          <c:idx val="0"/>
          <c:order val="0"/>
          <c:explosion val="8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40-4032-A64D-8129AD4AB5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40-4032-A64D-8129AD4AB5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40-4032-A64D-8129AD4AB5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440-4032-A64D-8129AD4AB51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440-4032-A64D-8129AD4AB51A}"/>
              </c:ext>
            </c:extLst>
          </c:dPt>
          <c:dLbls>
            <c:dLbl>
              <c:idx val="2"/>
              <c:layout>
                <c:manualLayout>
                  <c:x val="-5.8098883568614501E-3"/>
                  <c:y val="-7.3933097340474528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40-4032-A64D-8129AD4AB51A}"/>
                </c:ext>
              </c:extLst>
            </c:dLbl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Sheet!$A$89:$A$93</c:f>
              <c:strCache>
                <c:ptCount val="5"/>
                <c:pt idx="0">
                  <c:v>Указатели на расположение помещений</c:v>
                </c:pt>
                <c:pt idx="1">
                  <c:v>Карта корпусов</c:v>
                </c:pt>
                <c:pt idx="2">
                  <c:v>Система навигации на основе GPS</c:v>
                </c:pt>
                <c:pt idx="3">
                  <c:v>Мобильное приложение</c:v>
                </c:pt>
                <c:pt idx="4">
                  <c:v>Свое предложение</c:v>
                </c:pt>
              </c:strCache>
            </c:strRef>
          </c:cat>
          <c:val>
            <c:numRef>
              <c:f>Sheet!$B$89:$B$93</c:f>
              <c:numCache>
                <c:formatCode>General</c:formatCode>
                <c:ptCount val="5"/>
                <c:pt idx="0">
                  <c:v>9</c:v>
                </c:pt>
                <c:pt idx="1">
                  <c:v>11</c:v>
                </c:pt>
                <c:pt idx="2">
                  <c:v>2</c:v>
                </c:pt>
                <c:pt idx="3">
                  <c:v>19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440-4032-A64D-8129AD4AB51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8122881607129105"/>
          <c:y val="6.2239248054974133E-2"/>
          <c:w val="0.56630516755146265"/>
          <c:h val="0.937760751945025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0853132886955155E-2"/>
          <c:y val="0.1031254689783184"/>
          <c:w val="0.32872938661198109"/>
          <c:h val="0.85287574213761963"/>
        </c:manualLayout>
      </c:layout>
      <c:pieChart>
        <c:varyColors val="1"/>
        <c:ser>
          <c:idx val="0"/>
          <c:order val="0"/>
          <c:explosion val="8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677-46B3-8C40-B2A03F83AF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677-46B3-8C40-B2A03F83AF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677-46B3-8C40-B2A03F83AF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677-46B3-8C40-B2A03F83AF44}"/>
              </c:ext>
            </c:extLst>
          </c:dPt>
          <c:dLbls>
            <c:spPr>
              <a:solidFill>
                <a:srgbClr val="5B9BD5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Nekst" panose="00000500000000000000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Sheet!$A$96:$A$99</c:f>
              <c:strCache>
                <c:ptCount val="4"/>
                <c:pt idx="0">
                  <c:v>Была доступна онлайн</c:v>
                </c:pt>
                <c:pt idx="1">
                  <c:v>Позволяла бронировать помещения на длительный срок</c:v>
                </c:pt>
                <c:pt idx="2">
                  <c:v>Была более прозрачной и открытой</c:v>
                </c:pt>
                <c:pt idx="3">
                  <c:v>Позволяла бронировать помещения для любых целей</c:v>
                </c:pt>
              </c:strCache>
            </c:strRef>
          </c:cat>
          <c:val>
            <c:numRef>
              <c:f>Sheet!$B$96:$B$99</c:f>
              <c:numCache>
                <c:formatCode>General</c:formatCode>
                <c:ptCount val="4"/>
                <c:pt idx="0">
                  <c:v>21</c:v>
                </c:pt>
                <c:pt idx="1">
                  <c:v>1</c:v>
                </c:pt>
                <c:pt idx="2">
                  <c:v>16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677-46B3-8C40-B2A03F83AF4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0355477124736044"/>
          <c:y val="6.6874662664718351E-2"/>
          <c:w val="0.48289161114199358"/>
          <c:h val="0.93312533733528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Neks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966E546-0EB4-4C1E-9E73-6E2E99E36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8A40FF-7212-43C2-87CC-5870121840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D5392-8161-47D1-991C-0E2983CDF93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351490-DFDB-4139-A589-4E13BDE9D9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41F2EF-DA34-4BC4-82F6-1DD2DFFC5D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8ABE-8D3D-4213-B8C4-E5EF781BC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97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D7353-B796-4D40-8FFE-20270D35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0F46D3-7691-4000-BF51-832BFE849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6E37D2-42C5-4FFA-922E-DA25EA96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D94646-3FD2-4D16-BC52-FA6E7C4E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E90AA0-0B1F-49F9-B629-105288EF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0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C7ADA-FF9C-48F5-84D3-81BDDF21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934B5D-B28A-4328-B496-30EFA2197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C6DB9D-9FF0-4C9B-BDA1-6FB35DFC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AFEF-278D-4DE4-912C-EF489D59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09C3A-25BC-4A00-911F-6ADA612D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352A984-3FE5-414E-96A8-DBD8EBA7A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9882BC-5332-417B-A75A-771E9465F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EA4AD1-C203-4458-BD2D-31C58AF8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5DC92C-6D50-4C2A-9B4B-D36B9F51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B9060D-8FE1-4A48-AEB8-05A16642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15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AD57A-FE9B-461C-8C8D-012C35CA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0D6D22-5447-43F3-917B-AE0BCA4B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D8BCAD-D16A-40EF-9433-AF4C9460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81D2D8-8811-4542-96C7-FD9BEC27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F7502F-31B5-48B8-A9F2-9F14910A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63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D6C16-8D4A-4F9A-A88E-95AC8BD6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9777EF-6162-48EE-8EEE-D1560B88E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45D225-7927-4BD0-9881-F85DED01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78D265-CDEF-4F35-8365-B6D490AE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DC256-587B-48E4-92B9-C06886AC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74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5FC7D-BFD1-4522-9646-96C5D3AF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53CCD-E28C-4CC3-A49A-90F4FDA35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DDAE0B-66CD-45CF-9F8E-E3561519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238A96-2A48-4CC3-B6C6-E453819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0F6581-1565-4EB6-B291-59B957D2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B3B520-73F1-4C0E-9EF5-CD12F6C6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93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A17AC-CFFB-4381-B657-DFCF0824F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7DE3F-FA04-4796-95DB-F7DC18AB0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1F9CF5-C089-4C35-9729-AE8D69D95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832F30-DAF6-4B01-865A-EDE445A1C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DB3792-523C-4BCD-9AF3-C7844DE0E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50C230-02F1-48CF-A16C-056A65F8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B4DC3A-9850-49F7-A49D-3C919246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299DED-EF4F-4873-BAAF-AD39C0FA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5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D9036-FD85-4042-9C4D-D57A75FA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BC097D-D79E-4F79-9C59-DCEB95CB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A7F7DB-B4B4-4CE3-AE45-67DFFD3C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E26261-7774-4758-B231-68D1029C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76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98DEA5-0544-49AB-AB97-499F745D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41481D-E4EC-4390-A218-432D82A1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2959D8-81BF-4B87-B60C-01EE7CA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5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A2521-38D2-48F5-BCE5-1FEA03CB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9B585-D86C-4129-BF61-A2E0A9DF8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11FBFA-1698-4A16-951C-313125CF9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7B3A0C-639A-4F4D-9515-C134714D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9C9AAE-C765-4224-8086-74E37B97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0C49A1-2E7D-44B4-893E-1B673BDD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9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0D43B-76B7-4605-90A8-FA43D26B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AEB8C0-B9F6-4D4D-88DA-607696A3A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523C12-2367-40FB-9DB5-F2A8B62C0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7FB6B4-734B-4E6F-8299-27927AF4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24E62D-E185-4C03-AAE1-8C705359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FD51CB-BC7F-4A5F-BE36-9C6FE942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3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B7B25-2D90-4AF0-8F0F-7FC38457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1BD15-94CC-4904-85E0-839122B13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933B9-E981-4963-BA43-35E50D586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EFD98-37A5-49A6-AC49-A690E05C0ADE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9F292D-072A-4460-B0A4-F324EBCD9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F87A12-4391-46F6-98C9-901177A64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59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4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A0336-9B45-4175-ACC4-7C935253F381}"/>
              </a:ext>
            </a:extLst>
          </p:cNvPr>
          <p:cNvSpPr txBox="1"/>
          <p:nvPr/>
        </p:nvSpPr>
        <p:spPr>
          <a:xfrm>
            <a:off x="4132730" y="4394885"/>
            <a:ext cx="623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Nekst Light" panose="00000400000000000000" pitchFamily="2" charset="-52"/>
              </a:rPr>
              <a:t>Цифровая </a:t>
            </a:r>
            <a:r>
              <a:rPr lang="ru-RU" sz="2400">
                <a:latin typeface="Nekst Light" panose="00000400000000000000" pitchFamily="2" charset="-52"/>
              </a:rPr>
              <a:t>экосистема университетов</a:t>
            </a:r>
            <a:endParaRPr lang="ru-RU" sz="2400" dirty="0">
              <a:latin typeface="Neks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494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8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B32557-530C-42EE-9E2D-04EB2E51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7"/>
          <a:stretch/>
        </p:blipFill>
        <p:spPr>
          <a:xfrm>
            <a:off x="5871000" y="1456460"/>
            <a:ext cx="4850336" cy="51497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D68CE6-AA09-418E-BA98-9343036A6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" r="663"/>
          <a:stretch/>
        </p:blipFill>
        <p:spPr>
          <a:xfrm>
            <a:off x="1154157" y="1456460"/>
            <a:ext cx="4256055" cy="2211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5BE10-5E7C-4FC4-9DE1-BEA3F7118D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61" t="10193" r="15787" b="7014"/>
          <a:stretch/>
        </p:blipFill>
        <p:spPr>
          <a:xfrm>
            <a:off x="1154156" y="3945689"/>
            <a:ext cx="4256055" cy="268668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84AB166-3746-46D5-93B1-E9C1D3A169BC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F66A7-7595-49F2-85F2-F89E94C88D42}"/>
              </a:ext>
            </a:extLst>
          </p:cNvPr>
          <p:cNvSpPr txBox="1"/>
          <p:nvPr/>
        </p:nvSpPr>
        <p:spPr>
          <a:xfrm>
            <a:off x="529819" y="481475"/>
            <a:ext cx="1106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Дизайн интерфейса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4135957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>
                <a:latin typeface="Nekst" panose="00000500000000000000" pitchFamily="2" charset="-52"/>
              </a:rPr>
              <a:t>9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3C02AAC-C888-4448-9509-A988DDE7AC0A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FEE6B-C54C-48FD-84F4-C88B229F1E7D}"/>
              </a:ext>
            </a:extLst>
          </p:cNvPr>
          <p:cNvSpPr txBox="1"/>
          <p:nvPr/>
        </p:nvSpPr>
        <p:spPr>
          <a:xfrm>
            <a:off x="529819" y="481475"/>
            <a:ext cx="1106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Критерии выбора помещения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F0DBC-87AF-4B1F-8A70-855A4C969618}"/>
              </a:ext>
            </a:extLst>
          </p:cNvPr>
          <p:cNvSpPr txBox="1"/>
          <p:nvPr/>
        </p:nvSpPr>
        <p:spPr>
          <a:xfrm>
            <a:off x="290828" y="1861116"/>
            <a:ext cx="515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3B378D"/>
                </a:solidFill>
                <a:latin typeface="Nekst Medium" panose="00000600000000000000" pitchFamily="2" charset="-52"/>
              </a:rPr>
              <a:t>Номер аудитории</a:t>
            </a:r>
            <a:endParaRPr lang="ru-RU" sz="2800" dirty="0">
              <a:latin typeface="Nekst Medium" panose="000006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4757D-5FB9-4F42-9A54-5336C90A6817}"/>
              </a:ext>
            </a:extLst>
          </p:cNvPr>
          <p:cNvSpPr txBox="1"/>
          <p:nvPr/>
        </p:nvSpPr>
        <p:spPr>
          <a:xfrm>
            <a:off x="290827" y="2633003"/>
            <a:ext cx="515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3B378D"/>
                </a:solidFill>
                <a:latin typeface="Nekst Medium" panose="00000600000000000000" pitchFamily="2" charset="-52"/>
              </a:rPr>
              <a:t>Вместимость</a:t>
            </a:r>
            <a:endParaRPr lang="ru-RU" sz="2800" dirty="0">
              <a:latin typeface="Nekst Medium" panose="000006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DCEBA-D846-4A0E-8165-53CE93521BD8}"/>
              </a:ext>
            </a:extLst>
          </p:cNvPr>
          <p:cNvSpPr txBox="1"/>
          <p:nvPr/>
        </p:nvSpPr>
        <p:spPr>
          <a:xfrm>
            <a:off x="290825" y="3397931"/>
            <a:ext cx="515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3B378D"/>
                </a:solidFill>
                <a:latin typeface="Nekst Medium" panose="00000600000000000000" pitchFamily="2" charset="-52"/>
              </a:rPr>
              <a:t>Оборудование</a:t>
            </a:r>
            <a:endParaRPr lang="ru-RU" sz="2800" dirty="0">
              <a:latin typeface="Nekst Medium" panose="000006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63BFA53-CCE0-40D9-9BD6-062EAA1EC076}"/>
              </a:ext>
            </a:extLst>
          </p:cNvPr>
          <p:cNvSpPr/>
          <p:nvPr/>
        </p:nvSpPr>
        <p:spPr>
          <a:xfrm rot="5400000">
            <a:off x="5347806" y="2137604"/>
            <a:ext cx="447746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E7312E-52D6-441B-A331-5215438DA0D8}"/>
              </a:ext>
            </a:extLst>
          </p:cNvPr>
          <p:cNvSpPr txBox="1"/>
          <p:nvPr/>
        </p:nvSpPr>
        <p:spPr>
          <a:xfrm>
            <a:off x="5684536" y="1837973"/>
            <a:ext cx="6008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Nekst" panose="00000500000000000000" pitchFamily="2" charset="-52"/>
              </a:rPr>
              <a:t>Уникальный идентификатор каждой аудитории для удобства поиска и бронирования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617A294-1080-41F6-AE5F-503A5F18B472}"/>
              </a:ext>
            </a:extLst>
          </p:cNvPr>
          <p:cNvSpPr/>
          <p:nvPr/>
        </p:nvSpPr>
        <p:spPr>
          <a:xfrm rot="5400000">
            <a:off x="5220501" y="2900026"/>
            <a:ext cx="702353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31B1C-AD8E-43F0-AC1F-03B060E2A589}"/>
              </a:ext>
            </a:extLst>
          </p:cNvPr>
          <p:cNvSpPr txBox="1"/>
          <p:nvPr/>
        </p:nvSpPr>
        <p:spPr>
          <a:xfrm>
            <a:off x="5688524" y="2506394"/>
            <a:ext cx="6008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Nekst" panose="00000500000000000000" pitchFamily="2" charset="-52"/>
              </a:rPr>
              <a:t>Количество мест в аудитории, чтобы студенты могли выбирать подходящее помещение в зависимости от количества человек в группе</a:t>
            </a:r>
          </a:p>
          <a:p>
            <a:endParaRPr lang="ru-RU" sz="1600" b="1" dirty="0">
              <a:latin typeface="Nekst" panose="00000500000000000000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8DA0EE2-2D2F-4A2D-A132-22B9A0447994}"/>
              </a:ext>
            </a:extLst>
          </p:cNvPr>
          <p:cNvSpPr/>
          <p:nvPr/>
        </p:nvSpPr>
        <p:spPr>
          <a:xfrm rot="5400000">
            <a:off x="5347803" y="3674419"/>
            <a:ext cx="447746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B2F22-2169-48AB-B3E3-E71B0B8FB059}"/>
              </a:ext>
            </a:extLst>
          </p:cNvPr>
          <p:cNvSpPr txBox="1"/>
          <p:nvPr/>
        </p:nvSpPr>
        <p:spPr>
          <a:xfrm>
            <a:off x="5684536" y="3404890"/>
            <a:ext cx="5871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Nekst" panose="00000500000000000000" pitchFamily="2" charset="-52"/>
              </a:rPr>
              <a:t>Список технического оборудования (проектор, доска, аудиосистема и т.д.), доступного в аудитории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B7D4A-B802-4ABF-9013-8C61DDA6FC56}"/>
              </a:ext>
            </a:extLst>
          </p:cNvPr>
          <p:cNvSpPr txBox="1"/>
          <p:nvPr/>
        </p:nvSpPr>
        <p:spPr>
          <a:xfrm>
            <a:off x="290825" y="4054522"/>
            <a:ext cx="515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3B378D"/>
                </a:solidFill>
                <a:latin typeface="Nekst Medium" panose="00000600000000000000" pitchFamily="2" charset="-52"/>
              </a:rPr>
              <a:t>Тип помещения</a:t>
            </a:r>
            <a:endParaRPr lang="ru-RU" sz="2800" dirty="0">
              <a:latin typeface="Nekst Medium" panose="00000600000000000000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6BD0403-EE12-4966-AB78-68E2CAB0E10A}"/>
              </a:ext>
            </a:extLst>
          </p:cNvPr>
          <p:cNvSpPr/>
          <p:nvPr/>
        </p:nvSpPr>
        <p:spPr>
          <a:xfrm rot="5400000">
            <a:off x="5347803" y="4331010"/>
            <a:ext cx="447746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70926F-1BE0-4E62-895D-B700C2BBA001}"/>
              </a:ext>
            </a:extLst>
          </p:cNvPr>
          <p:cNvSpPr txBox="1"/>
          <p:nvPr/>
        </p:nvSpPr>
        <p:spPr>
          <a:xfrm>
            <a:off x="5684536" y="4061481"/>
            <a:ext cx="5681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Nekst" panose="00000500000000000000" pitchFamily="2" charset="-52"/>
              </a:rPr>
              <a:t>Лекционная, семинарская, компьютерная лаборатория и иные помещения университета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F0D88-D5ED-447A-BA61-AC55D2700F90}"/>
              </a:ext>
            </a:extLst>
          </p:cNvPr>
          <p:cNvSpPr txBox="1"/>
          <p:nvPr/>
        </p:nvSpPr>
        <p:spPr>
          <a:xfrm>
            <a:off x="290826" y="4880727"/>
            <a:ext cx="515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3B378D"/>
                </a:solidFill>
                <a:latin typeface="Nekst Medium" panose="00000600000000000000" pitchFamily="2" charset="-52"/>
              </a:rPr>
              <a:t>Доступность для лиц с ОВЗ</a:t>
            </a:r>
            <a:endParaRPr lang="ru-RU" sz="2800" dirty="0">
              <a:latin typeface="Nekst Medium" panose="00000600000000000000" pitchFamily="2" charset="-52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7EA508A-4800-4478-AE87-47B9F6316559}"/>
              </a:ext>
            </a:extLst>
          </p:cNvPr>
          <p:cNvSpPr/>
          <p:nvPr/>
        </p:nvSpPr>
        <p:spPr>
          <a:xfrm rot="5400000">
            <a:off x="5220500" y="5147750"/>
            <a:ext cx="702353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379EA-14CE-4F5A-A663-95391BB59C93}"/>
              </a:ext>
            </a:extLst>
          </p:cNvPr>
          <p:cNvSpPr txBox="1"/>
          <p:nvPr/>
        </p:nvSpPr>
        <p:spPr>
          <a:xfrm>
            <a:off x="5688523" y="4754118"/>
            <a:ext cx="57428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Nekst" panose="00000500000000000000" pitchFamily="2" charset="-52"/>
              </a:rPr>
              <a:t>Информация о том, обеспечивает ли аудитория удобства для людей с ограниченными возможностями здоровья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1B04BA-FBB4-49AE-BBB3-064E313DA54A}"/>
              </a:ext>
            </a:extLst>
          </p:cNvPr>
          <p:cNvSpPr txBox="1"/>
          <p:nvPr/>
        </p:nvSpPr>
        <p:spPr>
          <a:xfrm>
            <a:off x="290824" y="5608673"/>
            <a:ext cx="515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solidFill>
                  <a:srgbClr val="3B378D"/>
                </a:solidFill>
                <a:latin typeface="Nekst Medium" panose="00000600000000000000" pitchFamily="2" charset="-52"/>
              </a:rPr>
              <a:t>Расположение</a:t>
            </a:r>
            <a:endParaRPr lang="ru-RU" sz="2800" dirty="0">
              <a:latin typeface="Nekst Medium" panose="00000600000000000000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6F337A3-03D3-423B-B281-DA0795227E9B}"/>
              </a:ext>
            </a:extLst>
          </p:cNvPr>
          <p:cNvSpPr/>
          <p:nvPr/>
        </p:nvSpPr>
        <p:spPr>
          <a:xfrm rot="5400000">
            <a:off x="5347802" y="5885161"/>
            <a:ext cx="447746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09A944-4D6B-4264-AB2B-6274485FBD67}"/>
              </a:ext>
            </a:extLst>
          </p:cNvPr>
          <p:cNvSpPr txBox="1"/>
          <p:nvPr/>
        </p:nvSpPr>
        <p:spPr>
          <a:xfrm>
            <a:off x="5684535" y="5615632"/>
            <a:ext cx="54396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Nekst" panose="00000500000000000000" pitchFamily="2" charset="-52"/>
              </a:rPr>
              <a:t>Этаж, корпус, номер на схеме здания для быстрой навигации</a:t>
            </a:r>
          </a:p>
        </p:txBody>
      </p:sp>
    </p:spTree>
    <p:extLst>
      <p:ext uri="{BB962C8B-B14F-4D97-AF65-F5344CB8AC3E}">
        <p14:creationId xmlns:p14="http://schemas.microsoft.com/office/powerpoint/2010/main" val="3231690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7" grpId="0" animBg="1"/>
      <p:bldP spid="18" grpId="0"/>
      <p:bldP spid="19" grpId="0" animBg="1"/>
      <p:bldP spid="20" grpId="0"/>
      <p:bldP spid="21" grpId="0" animBg="1"/>
      <p:bldP spid="23" grpId="0"/>
      <p:bldP spid="24" grpId="0"/>
      <p:bldP spid="25" grpId="0" animBg="1"/>
      <p:bldP spid="26" grpId="0"/>
      <p:bldP spid="31" grpId="0"/>
      <p:bldP spid="32" grpId="0" animBg="1"/>
      <p:bldP spid="33" grpId="0"/>
      <p:bldP spid="34" grpId="0"/>
      <p:bldP spid="35" grpId="0" animBg="1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5EC502-25A1-4659-B400-2872B8DD3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9"/>
          <a:stretch/>
        </p:blipFill>
        <p:spPr>
          <a:xfrm>
            <a:off x="2658350" y="1456889"/>
            <a:ext cx="7224635" cy="507985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A8EACA-D869-415A-9DD4-98EE353A788A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2931A-97C7-450D-B457-D3FC64BEF141}"/>
              </a:ext>
            </a:extLst>
          </p:cNvPr>
          <p:cNvSpPr txBox="1"/>
          <p:nvPr/>
        </p:nvSpPr>
        <p:spPr>
          <a:xfrm>
            <a:off x="529819" y="481475"/>
            <a:ext cx="1051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ERD</a:t>
            </a:r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-диаграмма для базы данных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38505285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pic>
        <p:nvPicPr>
          <p:cNvPr id="1026" name="Picture 2" descr="Приём инвалидов и лиц с ограниченными возможностями здоровья — Сайт для  абитуриента ТУСУР">
            <a:extLst>
              <a:ext uri="{FF2B5EF4-FFF2-40B4-BE49-F238E27FC236}">
                <a16:creationId xmlns:a16="http://schemas.microsoft.com/office/drawing/2014/main" id="{BF67FC61-B5C1-4133-99D6-01A9961AB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9" t="13750" r="22077" b="23435"/>
          <a:stretch/>
        </p:blipFill>
        <p:spPr bwMode="auto">
          <a:xfrm>
            <a:off x="933305" y="2494279"/>
            <a:ext cx="3606800" cy="28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D7E63F-6C8A-434A-B4CD-6CC4CF71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832" y="1645773"/>
            <a:ext cx="4013151" cy="471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74A63B8C-905D-446A-8BBE-E80FD1333B34}"/>
              </a:ext>
            </a:extLst>
          </p:cNvPr>
          <p:cNvSpPr/>
          <p:nvPr/>
        </p:nvSpPr>
        <p:spPr>
          <a:xfrm>
            <a:off x="5140122" y="3641029"/>
            <a:ext cx="1547841" cy="363493"/>
          </a:xfrm>
          <a:prstGeom prst="rightArrow">
            <a:avLst/>
          </a:prstGeom>
          <a:solidFill>
            <a:srgbClr val="3B378D"/>
          </a:solid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EB80F2-3BD8-428F-AB09-D889E8591AB2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C3A3F-820F-4D2E-8C92-8CAE6C6049C9}"/>
              </a:ext>
            </a:extLst>
          </p:cNvPr>
          <p:cNvSpPr txBox="1"/>
          <p:nvPr/>
        </p:nvSpPr>
        <p:spPr>
          <a:xfrm>
            <a:off x="529819" y="481475"/>
            <a:ext cx="1051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Работа над интерфейсами</a:t>
            </a:r>
          </a:p>
        </p:txBody>
      </p:sp>
    </p:spTree>
    <p:extLst>
      <p:ext uri="{BB962C8B-B14F-4D97-AF65-F5344CB8AC3E}">
        <p14:creationId xmlns:p14="http://schemas.microsoft.com/office/powerpoint/2010/main" val="27129640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E18ECBC-43F9-4B42-9485-615026D64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20716" y="778567"/>
            <a:ext cx="1692567" cy="330923"/>
          </a:xfrm>
          <a:prstGeom prst="rect">
            <a:avLst/>
          </a:prstGeom>
          <a:solidFill>
            <a:srgbClr val="3B378D"/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9DDA6D6-2180-4D1E-B4FE-3FB0F7E966B4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07231-8157-469A-8608-CE68AEFBF6C3}"/>
              </a:ext>
            </a:extLst>
          </p:cNvPr>
          <p:cNvSpPr txBox="1"/>
          <p:nvPr/>
        </p:nvSpPr>
        <p:spPr>
          <a:xfrm>
            <a:off x="529819" y="481475"/>
            <a:ext cx="1051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Состав команды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DA54C-AFC9-4B34-AC1C-83A1756ED992}"/>
              </a:ext>
            </a:extLst>
          </p:cNvPr>
          <p:cNvSpPr txBox="1"/>
          <p:nvPr/>
        </p:nvSpPr>
        <p:spPr>
          <a:xfrm>
            <a:off x="-156903" y="1790312"/>
            <a:ext cx="42252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Дмитрий </a:t>
            </a:r>
            <a:r>
              <a:rPr lang="ru-RU" sz="2000" dirty="0" err="1">
                <a:solidFill>
                  <a:srgbClr val="3B378D"/>
                </a:solidFill>
                <a:latin typeface="Nekst Semi Bold" panose="00000700000000000000" pitchFamily="2" charset="-52"/>
              </a:rPr>
              <a:t>Ноздриватых</a:t>
            </a:r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 </a:t>
            </a:r>
          </a:p>
          <a:p>
            <a:pPr algn="r"/>
            <a:r>
              <a:rPr lang="ru-RU" sz="1800" dirty="0">
                <a:latin typeface="Nekst" panose="00000500000000000000" pitchFamily="2" charset="-52"/>
              </a:rPr>
              <a:t>Разработка дизайна системы</a:t>
            </a:r>
          </a:p>
          <a:p>
            <a:pPr algn="r"/>
            <a:r>
              <a:rPr lang="en-US" sz="1800" dirty="0">
                <a:latin typeface="Nekst" panose="00000500000000000000" pitchFamily="2" charset="-52"/>
              </a:rPr>
              <a:t>Front-end</a:t>
            </a:r>
            <a:r>
              <a:rPr lang="ru-RU" sz="1800" dirty="0">
                <a:latin typeface="Nekst" panose="00000500000000000000" pitchFamily="2" charset="-52"/>
              </a:rPr>
              <a:t> </a:t>
            </a:r>
            <a:r>
              <a:rPr lang="ru-RU" sz="1800" b="1" dirty="0">
                <a:latin typeface="Nekst" panose="00000500000000000000" pitchFamily="2" charset="-52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7FECA-8591-4F7E-A825-704AC93F3B21}"/>
              </a:ext>
            </a:extLst>
          </p:cNvPr>
          <p:cNvSpPr txBox="1"/>
          <p:nvPr/>
        </p:nvSpPr>
        <p:spPr>
          <a:xfrm>
            <a:off x="838777" y="2951946"/>
            <a:ext cx="42252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Кирилл </a:t>
            </a:r>
            <a:r>
              <a:rPr lang="ru-RU" sz="2000" dirty="0" err="1">
                <a:solidFill>
                  <a:srgbClr val="3B378D"/>
                </a:solidFill>
                <a:latin typeface="Nekst Semi Bold" panose="00000700000000000000" pitchFamily="2" charset="-52"/>
              </a:rPr>
              <a:t>Фроликов</a:t>
            </a:r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 </a:t>
            </a:r>
          </a:p>
          <a:p>
            <a:pPr algn="r"/>
            <a:r>
              <a:rPr lang="ru-RU" sz="1800" dirty="0">
                <a:latin typeface="Nekst" panose="00000500000000000000" pitchFamily="2" charset="-52"/>
              </a:rPr>
              <a:t>Разработка дизайна системы</a:t>
            </a:r>
          </a:p>
          <a:p>
            <a:pPr algn="r"/>
            <a:r>
              <a:rPr lang="ru-RU" sz="1800" dirty="0">
                <a:latin typeface="Nekst" panose="00000500000000000000" pitchFamily="2" charset="-52"/>
              </a:rPr>
              <a:t>Прорисовка схем этажей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80619-DA22-4A20-9E18-E3ADED10D7B6}"/>
              </a:ext>
            </a:extLst>
          </p:cNvPr>
          <p:cNvSpPr txBox="1"/>
          <p:nvPr/>
        </p:nvSpPr>
        <p:spPr>
          <a:xfrm>
            <a:off x="1840306" y="4113580"/>
            <a:ext cx="42252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Игорь </a:t>
            </a:r>
            <a:r>
              <a:rPr lang="ru-RU" sz="2000" dirty="0" err="1">
                <a:solidFill>
                  <a:srgbClr val="3B378D"/>
                </a:solidFill>
                <a:latin typeface="Nekst Semi Bold" panose="00000700000000000000" pitchFamily="2" charset="-52"/>
              </a:rPr>
              <a:t>Стоев</a:t>
            </a:r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 </a:t>
            </a:r>
          </a:p>
          <a:p>
            <a:pPr algn="r"/>
            <a:r>
              <a:rPr lang="ru-RU" sz="1800" dirty="0">
                <a:latin typeface="Nekst" panose="00000500000000000000" pitchFamily="2" charset="-52"/>
              </a:rPr>
              <a:t>Разработка </a:t>
            </a:r>
            <a:r>
              <a:rPr lang="en-US" sz="1800" dirty="0">
                <a:latin typeface="Nekst" panose="00000500000000000000" pitchFamily="2" charset="-52"/>
              </a:rPr>
              <a:t>API</a:t>
            </a:r>
            <a:r>
              <a:rPr lang="ru-RU" sz="1800" dirty="0">
                <a:latin typeface="Nekst" panose="00000500000000000000" pitchFamily="2" charset="-52"/>
              </a:rPr>
              <a:t> сервиса</a:t>
            </a:r>
          </a:p>
          <a:p>
            <a:pPr algn="r"/>
            <a:r>
              <a:rPr lang="en-US" sz="1800" dirty="0">
                <a:latin typeface="Nekst" panose="00000500000000000000" pitchFamily="2" charset="-52"/>
              </a:rPr>
              <a:t>Back-end</a:t>
            </a:r>
            <a:r>
              <a:rPr lang="ru-RU" sz="1800" dirty="0">
                <a:latin typeface="Nekst" panose="00000500000000000000" pitchFamily="2" charset="-52"/>
              </a:rPr>
              <a:t> </a:t>
            </a:r>
            <a:r>
              <a:rPr lang="ru-RU" dirty="0">
                <a:latin typeface="Nekst Medium" panose="00000600000000000000" pitchFamily="2" charset="-52"/>
              </a:rPr>
              <a:t>&amp;</a:t>
            </a:r>
            <a:r>
              <a:rPr lang="ru-RU" dirty="0">
                <a:latin typeface="Nekst Semi Bold" panose="00000700000000000000" pitchFamily="2" charset="-52"/>
              </a:rPr>
              <a:t> </a:t>
            </a:r>
            <a:r>
              <a:rPr lang="ru-RU" sz="1800" dirty="0">
                <a:latin typeface="Nekst" panose="00000500000000000000" pitchFamily="2" charset="-52"/>
              </a:rPr>
              <a:t>Аналитика</a:t>
            </a:r>
            <a:endParaRPr lang="en-US" sz="1800" dirty="0">
              <a:latin typeface="Nekst" panose="000005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7202EC-70AC-4466-A477-555CBBBA68A2}"/>
              </a:ext>
            </a:extLst>
          </p:cNvPr>
          <p:cNvSpPr txBox="1"/>
          <p:nvPr/>
        </p:nvSpPr>
        <p:spPr>
          <a:xfrm>
            <a:off x="6323465" y="5202534"/>
            <a:ext cx="42252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Артём Журиков </a:t>
            </a:r>
          </a:p>
          <a:p>
            <a:r>
              <a:rPr lang="ru-RU" sz="1800" dirty="0">
                <a:latin typeface="Nekst" panose="00000500000000000000" pitchFamily="2" charset="-52"/>
              </a:rPr>
              <a:t>Построение плана развития</a:t>
            </a:r>
          </a:p>
          <a:p>
            <a:r>
              <a:rPr lang="en-US" sz="1800" dirty="0">
                <a:latin typeface="Nekst" panose="00000500000000000000" pitchFamily="2" charset="-52"/>
              </a:rPr>
              <a:t>Full-stack</a:t>
            </a:r>
            <a:r>
              <a:rPr lang="ru-RU" sz="1800" dirty="0">
                <a:latin typeface="Nekst" panose="00000500000000000000" pitchFamily="2" charset="-52"/>
              </a:rPr>
              <a:t> разработчик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6614A-D078-4BE8-9E75-75BB5E0EC9A9}"/>
              </a:ext>
            </a:extLst>
          </p:cNvPr>
          <p:cNvSpPr txBox="1"/>
          <p:nvPr/>
        </p:nvSpPr>
        <p:spPr>
          <a:xfrm>
            <a:off x="4326256" y="1790312"/>
            <a:ext cx="42252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Фёдор Мальцев </a:t>
            </a:r>
          </a:p>
          <a:p>
            <a:r>
              <a:rPr lang="ru-RU" sz="1800" dirty="0">
                <a:latin typeface="Nekst" panose="00000500000000000000" pitchFamily="2" charset="-52"/>
              </a:rPr>
              <a:t>Аналитика</a:t>
            </a:r>
          </a:p>
          <a:p>
            <a:r>
              <a:rPr lang="ru-RU" sz="1800" dirty="0">
                <a:latin typeface="Nekst" panose="00000500000000000000" pitchFamily="2" charset="-52"/>
              </a:rPr>
              <a:t>Создание словаря БД</a:t>
            </a:r>
            <a:r>
              <a:rPr lang="ru-RU" sz="1800" b="1" dirty="0">
                <a:latin typeface="Nekst" panose="00000500000000000000" pitchFamily="2" charset="-52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969B89-2F8B-4EE5-B857-B2D8E8BCF17C}"/>
              </a:ext>
            </a:extLst>
          </p:cNvPr>
          <p:cNvSpPr txBox="1"/>
          <p:nvPr/>
        </p:nvSpPr>
        <p:spPr>
          <a:xfrm>
            <a:off x="5321936" y="2951946"/>
            <a:ext cx="42252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Александр Лупанов </a:t>
            </a:r>
          </a:p>
          <a:p>
            <a:r>
              <a:rPr lang="ru-RU" sz="1800" dirty="0">
                <a:latin typeface="Nekst" panose="00000500000000000000" pitchFamily="2" charset="-52"/>
              </a:rPr>
              <a:t>Аналитика</a:t>
            </a:r>
          </a:p>
          <a:p>
            <a:r>
              <a:rPr lang="ru-RU" sz="1800" dirty="0">
                <a:latin typeface="Nekst" panose="00000500000000000000" pitchFamily="2" charset="-52"/>
              </a:rPr>
              <a:t>Создание БД и </a:t>
            </a:r>
            <a:r>
              <a:rPr lang="en-US" sz="1800" dirty="0">
                <a:latin typeface="Nekst" panose="00000500000000000000" pitchFamily="2" charset="-52"/>
              </a:rPr>
              <a:t>ERD</a:t>
            </a:r>
            <a:r>
              <a:rPr lang="ru-RU" sz="1800" b="1" dirty="0">
                <a:latin typeface="Nekst" panose="00000500000000000000" pitchFamily="2" charset="-52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BFC75-1E19-4489-8417-C0157C7A7E9B}"/>
              </a:ext>
            </a:extLst>
          </p:cNvPr>
          <p:cNvSpPr txBox="1"/>
          <p:nvPr/>
        </p:nvSpPr>
        <p:spPr>
          <a:xfrm>
            <a:off x="6323465" y="4113580"/>
            <a:ext cx="42252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София </a:t>
            </a:r>
            <a:r>
              <a:rPr lang="ru-RU" sz="2000" dirty="0" err="1">
                <a:solidFill>
                  <a:srgbClr val="3B378D"/>
                </a:solidFill>
                <a:latin typeface="Nekst Semi Bold" panose="00000700000000000000" pitchFamily="2" charset="-52"/>
              </a:rPr>
              <a:t>Балачкова</a:t>
            </a:r>
            <a:r>
              <a:rPr lang="ru-RU" sz="2000" dirty="0">
                <a:solidFill>
                  <a:srgbClr val="3B378D"/>
                </a:solidFill>
                <a:latin typeface="Nekst Semi Bold" panose="00000700000000000000" pitchFamily="2" charset="-52"/>
              </a:rPr>
              <a:t> </a:t>
            </a:r>
          </a:p>
          <a:p>
            <a:r>
              <a:rPr lang="en-US" sz="1800" dirty="0">
                <a:latin typeface="Nekst" panose="00000500000000000000" pitchFamily="2" charset="-52"/>
              </a:rPr>
              <a:t>Back-end (</a:t>
            </a:r>
            <a:r>
              <a:rPr lang="ru-RU" sz="1800" dirty="0">
                <a:latin typeface="Nekst" panose="00000500000000000000" pitchFamily="2" charset="-52"/>
              </a:rPr>
              <a:t>разработка </a:t>
            </a:r>
            <a:r>
              <a:rPr lang="en-US" sz="1800" dirty="0">
                <a:latin typeface="Nekst" panose="00000500000000000000" pitchFamily="2" charset="-52"/>
              </a:rPr>
              <a:t>API)</a:t>
            </a:r>
          </a:p>
          <a:p>
            <a:r>
              <a:rPr lang="ru-RU" sz="1800" dirty="0">
                <a:latin typeface="Nekst" panose="00000500000000000000" pitchFamily="2" charset="-52"/>
              </a:rPr>
              <a:t>Создание БД и </a:t>
            </a:r>
            <a:r>
              <a:rPr lang="en-US" sz="1800" dirty="0">
                <a:latin typeface="Nekst" panose="00000500000000000000" pitchFamily="2" charset="-52"/>
              </a:rPr>
              <a:t>ERD</a:t>
            </a:r>
            <a:endParaRPr lang="ru-RU" sz="1800" dirty="0">
              <a:latin typeface="Nekst" panose="00000500000000000000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EEA65ED-040D-4986-B9C8-EB28F9CE7E4B}"/>
              </a:ext>
            </a:extLst>
          </p:cNvPr>
          <p:cNvSpPr/>
          <p:nvPr/>
        </p:nvSpPr>
        <p:spPr>
          <a:xfrm rot="5400000">
            <a:off x="3761665" y="2258016"/>
            <a:ext cx="871311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5584E31-548B-4E74-A0AE-2031569CE44C}"/>
              </a:ext>
            </a:extLst>
          </p:cNvPr>
          <p:cNvSpPr/>
          <p:nvPr/>
        </p:nvSpPr>
        <p:spPr>
          <a:xfrm rot="5400000">
            <a:off x="4757346" y="3447538"/>
            <a:ext cx="871311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D8D609F-1C51-4D2C-AF14-7F6193F0D171}"/>
              </a:ext>
            </a:extLst>
          </p:cNvPr>
          <p:cNvSpPr/>
          <p:nvPr/>
        </p:nvSpPr>
        <p:spPr>
          <a:xfrm rot="5400000">
            <a:off x="5198996" y="5169048"/>
            <a:ext cx="1991065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BB4E24-103B-4D58-BB1A-1C55310FB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64" y="5334605"/>
            <a:ext cx="3397168" cy="6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839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6" grpId="0"/>
      <p:bldP spid="17" grpId="0"/>
      <p:bldP spid="18" grpId="0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782FFF-8B58-4D43-AE66-CD09F68A55C2}"/>
              </a:ext>
            </a:extLst>
          </p:cNvPr>
          <p:cNvSpPr txBox="1"/>
          <p:nvPr/>
        </p:nvSpPr>
        <p:spPr>
          <a:xfrm>
            <a:off x="4132730" y="4394885"/>
            <a:ext cx="623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Nekst Light" panose="00000400000000000000" pitchFamily="2" charset="-52"/>
              </a:rPr>
              <a:t>Цифровая экосистема университетов</a:t>
            </a:r>
          </a:p>
        </p:txBody>
      </p:sp>
    </p:spTree>
    <p:extLst>
      <p:ext uri="{BB962C8B-B14F-4D97-AF65-F5344CB8AC3E}">
        <p14:creationId xmlns:p14="http://schemas.microsoft.com/office/powerpoint/2010/main" val="113358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1C23A7F-FAE4-48DE-A58C-DF379531CE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85679" y="725986"/>
            <a:ext cx="1597958" cy="324685"/>
          </a:xfrm>
          <a:prstGeom prst="rect">
            <a:avLst/>
          </a:prstGeom>
          <a:solidFill>
            <a:srgbClr val="3B378D"/>
          </a:solidFill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50CE03FD-F20D-4A31-BD55-42E20F666CF4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2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682A71-CF40-472A-B554-71C73DF996A5}"/>
              </a:ext>
            </a:extLst>
          </p:cNvPr>
          <p:cNvSpPr txBox="1"/>
          <p:nvPr/>
        </p:nvSpPr>
        <p:spPr>
          <a:xfrm>
            <a:off x="529819" y="2622538"/>
            <a:ext cx="32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Nekst Semi Bold" panose="00000700000000000000" pitchFamily="2" charset="-52"/>
              </a:rPr>
              <a:t>Проблема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DBD1F-2C3C-4AA6-9219-01852B7360DB}"/>
              </a:ext>
            </a:extLst>
          </p:cNvPr>
          <p:cNvSpPr txBox="1"/>
          <p:nvPr/>
        </p:nvSpPr>
        <p:spPr>
          <a:xfrm>
            <a:off x="529819" y="481475"/>
            <a:ext cx="512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Важность проекта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640538-22CF-41BD-81DA-9D4FE4349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738" y="1744702"/>
            <a:ext cx="711049" cy="71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222007-A974-4739-BFAD-DAE911ACDD56}"/>
              </a:ext>
            </a:extLst>
          </p:cNvPr>
          <p:cNvSpPr txBox="1"/>
          <p:nvPr/>
        </p:nvSpPr>
        <p:spPr>
          <a:xfrm>
            <a:off x="576284" y="3429000"/>
            <a:ext cx="3196710" cy="264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Nekst" panose="00000500000000000000" pitchFamily="2" charset="-52"/>
              </a:rPr>
              <a:t>Невозможность выполнять </a:t>
            </a:r>
            <a:r>
              <a:rPr lang="ru-RU" sz="1400" dirty="0">
                <a:latin typeface="Nekst" panose="00000500000000000000" pitchFamily="2" charset="-52"/>
              </a:rPr>
              <a:t>такие действия, как подача документов в профсоюз автоматизировано/ онлайн. </a:t>
            </a: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Nekst" panose="00000500000000000000" pitchFamily="2" charset="-52"/>
              </a:rPr>
              <a:t>Невозможность</a:t>
            </a:r>
            <a:r>
              <a:rPr lang="ru-RU" sz="1400" dirty="0">
                <a:latin typeface="Nekst" panose="00000500000000000000" pitchFamily="2" charset="-52"/>
              </a:rPr>
              <a:t> оперативно </a:t>
            </a:r>
            <a:r>
              <a:rPr lang="ru-RU" sz="1400" b="1" dirty="0">
                <a:latin typeface="Nekst" panose="00000500000000000000" pitchFamily="2" charset="-52"/>
              </a:rPr>
              <a:t>бронировать</a:t>
            </a:r>
            <a:r>
              <a:rPr lang="ru-RU" sz="1400" dirty="0">
                <a:latin typeface="Nekst" panose="00000500000000000000" pitchFamily="2" charset="-52"/>
              </a:rPr>
              <a:t> аудитории. </a:t>
            </a: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Nekst" panose="00000500000000000000" pitchFamily="2" charset="-52"/>
              </a:rPr>
              <a:t>Отсутствие навигации по корпусам </a:t>
            </a:r>
            <a:r>
              <a:rPr lang="ru-RU" sz="1400" dirty="0">
                <a:latin typeface="Nekst" panose="00000500000000000000" pitchFamily="2" charset="-52"/>
              </a:rPr>
              <a:t>(особенно актуально для студентов первого курса).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B0E8053-535F-46F0-B965-7F62658D635E}"/>
              </a:ext>
            </a:extLst>
          </p:cNvPr>
          <p:cNvSpPr/>
          <p:nvPr/>
        </p:nvSpPr>
        <p:spPr>
          <a:xfrm>
            <a:off x="645329" y="3384152"/>
            <a:ext cx="9398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1393EC-8FEC-4E67-9B65-38E545D7260C}"/>
              </a:ext>
            </a:extLst>
          </p:cNvPr>
          <p:cNvSpPr txBox="1"/>
          <p:nvPr/>
        </p:nvSpPr>
        <p:spPr>
          <a:xfrm>
            <a:off x="4211350" y="2622538"/>
            <a:ext cx="32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Nekst Semi Bold" panose="00000700000000000000" pitchFamily="2" charset="-52"/>
              </a:rPr>
              <a:t>Цель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BFC118-893B-4B8B-8A3B-7EE67D4B193B}"/>
              </a:ext>
            </a:extLst>
          </p:cNvPr>
          <p:cNvSpPr txBox="1"/>
          <p:nvPr/>
        </p:nvSpPr>
        <p:spPr>
          <a:xfrm>
            <a:off x="4240910" y="3429000"/>
            <a:ext cx="3196709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Nekst" panose="00000500000000000000" pitchFamily="2" charset="-52"/>
              </a:rPr>
              <a:t>Разработать и внедрить </a:t>
            </a:r>
            <a:r>
              <a:rPr lang="ru-RU" sz="1400" b="1" dirty="0">
                <a:latin typeface="Nekst" panose="00000500000000000000" pitchFamily="2" charset="-52"/>
              </a:rPr>
              <a:t>цифровую экосистему для университета</a:t>
            </a:r>
            <a:r>
              <a:rPr lang="ru-RU" sz="1400" dirty="0">
                <a:latin typeface="Nekst" panose="00000500000000000000" pitchFamily="2" charset="-52"/>
              </a:rPr>
              <a:t>, которая позволит </a:t>
            </a:r>
            <a:r>
              <a:rPr lang="ru-RU" sz="1400" b="1" dirty="0">
                <a:latin typeface="Nekst" panose="00000500000000000000" pitchFamily="2" charset="-52"/>
              </a:rPr>
              <a:t>оптимизировать</a:t>
            </a:r>
            <a:r>
              <a:rPr lang="ru-RU" sz="1400" dirty="0">
                <a:latin typeface="Nekst" panose="00000500000000000000" pitchFamily="2" charset="-52"/>
              </a:rPr>
              <a:t> его работу и </a:t>
            </a:r>
            <a:r>
              <a:rPr lang="ru-RU" sz="1400" b="1" dirty="0">
                <a:latin typeface="Nekst" panose="00000500000000000000" pitchFamily="2" charset="-52"/>
              </a:rPr>
              <a:t>повысить качество </a:t>
            </a:r>
            <a:r>
              <a:rPr lang="ru-RU" sz="1400" dirty="0">
                <a:latin typeface="Nekst" panose="00000500000000000000" pitchFamily="2" charset="-52"/>
              </a:rPr>
              <a:t>образовательных процессов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B8C8181-6F9C-4BCA-BBDC-E4551FE25A72}"/>
              </a:ext>
            </a:extLst>
          </p:cNvPr>
          <p:cNvSpPr/>
          <p:nvPr/>
        </p:nvSpPr>
        <p:spPr>
          <a:xfrm>
            <a:off x="4326860" y="3384944"/>
            <a:ext cx="9398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E09126-3E0B-418A-9A81-ADE51523C217}"/>
              </a:ext>
            </a:extLst>
          </p:cNvPr>
          <p:cNvSpPr txBox="1"/>
          <p:nvPr/>
        </p:nvSpPr>
        <p:spPr>
          <a:xfrm>
            <a:off x="7892881" y="2642858"/>
            <a:ext cx="3303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Nekst Semi Bold" panose="00000700000000000000" pitchFamily="2" charset="-52"/>
              </a:rPr>
              <a:t>Цель в рамках проекта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422FDF-8EE6-476F-8AD4-586E709B9C01}"/>
              </a:ext>
            </a:extLst>
          </p:cNvPr>
          <p:cNvSpPr txBox="1"/>
          <p:nvPr/>
        </p:nvSpPr>
        <p:spPr>
          <a:xfrm>
            <a:off x="7905535" y="3429000"/>
            <a:ext cx="3243174" cy="232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Nekst" panose="00000500000000000000" pitchFamily="2" charset="-52"/>
              </a:rPr>
              <a:t>Разработать и внедрить модули цифровой экосистемы</a:t>
            </a:r>
            <a:r>
              <a:rPr lang="ru-RU" sz="1400" dirty="0">
                <a:latin typeface="Nekst" panose="00000500000000000000" pitchFamily="2" charset="-52"/>
              </a:rPr>
              <a:t> "бронирование аудиторий" и "навигация по корпусам" до 30 июня 2024г. Это позволит обеспечить быстрое и удобное бронирование аудиторий для преподавателей и студентов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936C289-BFD7-4B61-8819-B5E06964E758}"/>
              </a:ext>
            </a:extLst>
          </p:cNvPr>
          <p:cNvSpPr/>
          <p:nvPr/>
        </p:nvSpPr>
        <p:spPr>
          <a:xfrm>
            <a:off x="7974580" y="3373925"/>
            <a:ext cx="9398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9F6F1E7-558F-4A87-8120-B88798FEC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5487" y="1668798"/>
            <a:ext cx="800146" cy="800146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4CC3241-6F8F-4B46-BCAF-624B8F0E32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9070" y="1623513"/>
            <a:ext cx="845431" cy="8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2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8" grpId="0"/>
      <p:bldP spid="20" grpId="0"/>
      <p:bldP spid="19" grpId="0" animBg="1"/>
      <p:bldP spid="31" grpId="0"/>
      <p:bldP spid="33" grpId="0"/>
      <p:bldP spid="34" grpId="0" animBg="1"/>
      <p:bldP spid="36" grpId="0"/>
      <p:bldP spid="38" grpId="0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3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992209-5C0F-4B2B-B6CD-BD93DA74C124}"/>
              </a:ext>
            </a:extLst>
          </p:cNvPr>
          <p:cNvSpPr txBox="1"/>
          <p:nvPr/>
        </p:nvSpPr>
        <p:spPr>
          <a:xfrm>
            <a:off x="810717" y="2380883"/>
            <a:ext cx="62556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Nekst" panose="00000500000000000000" pitchFamily="2" charset="-52"/>
              </a:rPr>
              <a:t>Проект 4.5 Управление и инфраструктурная трансформация: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Nekst" panose="00000500000000000000" pitchFamily="2" charset="-52"/>
              </a:rPr>
              <a:t>Политика цифровой трансформации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Nekst" panose="00000500000000000000" pitchFamily="2" charset="-52"/>
              </a:rPr>
              <a:t>Научная и инновационная политика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Nekst" panose="00000500000000000000" pitchFamily="2" charset="-52"/>
              </a:rPr>
              <a:t>Образовательная политика</a:t>
            </a:r>
          </a:p>
        </p:txBody>
      </p: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86569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870B54-8606-4361-A728-8EF216DE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58" y="4854316"/>
            <a:ext cx="3863744" cy="1137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32876-6272-48F3-B035-7D0A456DFDD7}"/>
              </a:ext>
            </a:extLst>
          </p:cNvPr>
          <p:cNvSpPr txBox="1"/>
          <p:nvPr/>
        </p:nvSpPr>
        <p:spPr>
          <a:xfrm>
            <a:off x="810717" y="4976170"/>
            <a:ext cx="60998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Nekst" panose="00000500000000000000" pitchFamily="2" charset="-52"/>
              </a:rPr>
              <a:t>Стратегии цифровой трансформации</a:t>
            </a:r>
          </a:p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Nekst" panose="00000500000000000000" pitchFamily="2" charset="-52"/>
              </a:rPr>
              <a:t>Задача правительства Томской области</a:t>
            </a:r>
          </a:p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Nekst" panose="00000500000000000000" pitchFamily="2" charset="-52"/>
              </a:rPr>
              <a:t>Раздел 4. п.1 ст.6 – 7 </a:t>
            </a:r>
          </a:p>
        </p:txBody>
      </p:sp>
      <p:pic>
        <p:nvPicPr>
          <p:cNvPr id="2060" name="Picture 12" descr="Импортозамещение по-русски: зависимость России от импорта технологий за 20  лет выросла в 12 раз и продолжает расти | Финансовый гений | Дзен">
            <a:extLst>
              <a:ext uri="{FF2B5EF4-FFF2-40B4-BE49-F238E27FC236}">
                <a16:creationId xmlns:a16="http://schemas.microsoft.com/office/drawing/2014/main" id="{DA3928D2-61E0-4E29-8166-EA007ECDD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79" y="1861116"/>
            <a:ext cx="4071303" cy="27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CFF0B8-3AE3-4B2A-B3A5-7002EF8CCD54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32884-1B42-4742-AC86-586B44B8163B}"/>
              </a:ext>
            </a:extLst>
          </p:cNvPr>
          <p:cNvSpPr txBox="1"/>
          <p:nvPr/>
        </p:nvSpPr>
        <p:spPr>
          <a:xfrm>
            <a:off x="529819" y="481475"/>
            <a:ext cx="512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Nekst Medium" panose="00000600000000000000" pitchFamily="2" charset="-52"/>
              </a:rPr>
              <a:t>Приоритет 2030</a:t>
            </a:r>
            <a:r>
              <a:rPr lang="en-US" sz="3600" b="1" dirty="0">
                <a:solidFill>
                  <a:schemeClr val="bg1"/>
                </a:solidFill>
                <a:latin typeface="Nekst Medium" panose="00000600000000000000" pitchFamily="2" charset="-52"/>
              </a:rPr>
              <a:t>^</a:t>
            </a:r>
            <a:endParaRPr lang="ru-RU" sz="3600" b="1" dirty="0">
              <a:solidFill>
                <a:schemeClr val="bg1"/>
              </a:solidFill>
              <a:latin typeface="Nekst Medium" panose="000006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DF1E870-ADC0-4FDE-9723-507CB10BA502}"/>
              </a:ext>
            </a:extLst>
          </p:cNvPr>
          <p:cNvSpPr/>
          <p:nvPr/>
        </p:nvSpPr>
        <p:spPr>
          <a:xfrm rot="5400000">
            <a:off x="-102083" y="3201985"/>
            <a:ext cx="1574512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C4D6B0-0EF5-463A-90F5-5EFAE9228A25}"/>
              </a:ext>
            </a:extLst>
          </p:cNvPr>
          <p:cNvSpPr/>
          <p:nvPr/>
        </p:nvSpPr>
        <p:spPr>
          <a:xfrm rot="5400000">
            <a:off x="180337" y="5461143"/>
            <a:ext cx="1015664" cy="4571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9805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latin typeface="Nekst" panose="00000500000000000000" pitchFamily="2" charset="-52"/>
              </a:rPr>
              <a:t>4</a:t>
            </a:r>
            <a:endParaRPr lang="ru-RU" dirty="0">
              <a:latin typeface="Neks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DDB84C4F-EC40-0C95-715F-CCB3A731AE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846910"/>
              </p:ext>
            </p:extLst>
          </p:nvPr>
        </p:nvGraphicFramePr>
        <p:xfrm>
          <a:off x="6327791" y="2028171"/>
          <a:ext cx="4699825" cy="1899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418562BF-228B-1BC7-6E9A-94CC46C19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672809"/>
              </p:ext>
            </p:extLst>
          </p:nvPr>
        </p:nvGraphicFramePr>
        <p:xfrm>
          <a:off x="699984" y="1984466"/>
          <a:ext cx="3274599" cy="1899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388713AF-63E8-602E-C3B0-E8BC35D603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823467"/>
              </p:ext>
            </p:extLst>
          </p:nvPr>
        </p:nvGraphicFramePr>
        <p:xfrm>
          <a:off x="6793546" y="4634696"/>
          <a:ext cx="4518789" cy="1899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643A6D36-19A1-8433-3EC7-710B830270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789138"/>
              </p:ext>
            </p:extLst>
          </p:nvPr>
        </p:nvGraphicFramePr>
        <p:xfrm>
          <a:off x="529819" y="4651332"/>
          <a:ext cx="6010987" cy="1899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1755D6E-07BB-4471-8F77-CCC0BF8DF154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B9E85-0AED-4BC5-A39D-851567E21CC4}"/>
              </a:ext>
            </a:extLst>
          </p:cNvPr>
          <p:cNvSpPr txBox="1"/>
          <p:nvPr/>
        </p:nvSpPr>
        <p:spPr>
          <a:xfrm>
            <a:off x="529819" y="481475"/>
            <a:ext cx="1030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Результаты анкетирования внутри университета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09C3CB-2604-4AB3-8319-7B85998F6800}"/>
              </a:ext>
            </a:extLst>
          </p:cNvPr>
          <p:cNvSpPr txBox="1"/>
          <p:nvPr/>
        </p:nvSpPr>
        <p:spPr>
          <a:xfrm>
            <a:off x="731409" y="1424677"/>
            <a:ext cx="3243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Nekst Semi Bold" panose="00000700000000000000" pitchFamily="2" charset="-52"/>
              </a:rPr>
              <a:t>Возраст анкетируемых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25DDA-CFC3-4BF8-A85C-C8A923D0BBAC}"/>
              </a:ext>
            </a:extLst>
          </p:cNvPr>
          <p:cNvSpPr txBox="1"/>
          <p:nvPr/>
        </p:nvSpPr>
        <p:spPr>
          <a:xfrm>
            <a:off x="6793546" y="1424677"/>
            <a:ext cx="3243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Nekst Semi Bold" panose="00000700000000000000" pitchFamily="2" charset="-52"/>
              </a:rPr>
              <a:t>Степень образования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BA2FD-7824-4433-A569-CBC7AAFD8611}"/>
              </a:ext>
            </a:extLst>
          </p:cNvPr>
          <p:cNvSpPr txBox="1"/>
          <p:nvPr/>
        </p:nvSpPr>
        <p:spPr>
          <a:xfrm>
            <a:off x="731409" y="4147267"/>
            <a:ext cx="5520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Nekst Semi Bold" panose="00000700000000000000" pitchFamily="2" charset="-52"/>
              </a:rPr>
              <a:t>Частота пользования аудиториями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543B45CA-FB8F-4CC7-8BFC-5A4127C7DB3C}"/>
              </a:ext>
            </a:extLst>
          </p:cNvPr>
          <p:cNvSpPr txBox="1"/>
          <p:nvPr/>
        </p:nvSpPr>
        <p:spPr>
          <a:xfrm>
            <a:off x="6793546" y="4130631"/>
            <a:ext cx="3243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Nekst Semi Bold" panose="00000700000000000000" pitchFamily="2" charset="-52"/>
              </a:rPr>
              <a:t>Факультет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74357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7" grpId="0">
        <p:bldAsOne/>
      </p:bldGraphic>
      <p:bldGraphic spid="12" grpId="0">
        <p:bldAsOne/>
      </p:bldGraphic>
      <p:bldGraphic spid="13" grpId="0">
        <p:bldAsOne/>
      </p:bldGraphic>
      <p:bldP spid="11" grpId="0" animBg="1"/>
      <p:bldP spid="15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5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BCA664EB-5140-1A00-325A-50C93C5A6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9203551"/>
              </p:ext>
            </p:extLst>
          </p:nvPr>
        </p:nvGraphicFramePr>
        <p:xfrm>
          <a:off x="879663" y="4722105"/>
          <a:ext cx="4789615" cy="1899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D5F6EA0B-FFF9-4354-B565-DB64FEB853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0369399"/>
              </p:ext>
            </p:extLst>
          </p:nvPr>
        </p:nvGraphicFramePr>
        <p:xfrm>
          <a:off x="6882383" y="4722105"/>
          <a:ext cx="4429953" cy="189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5473410C-4E9F-4A68-AF0E-1BDE16A7A8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631220"/>
              </p:ext>
            </p:extLst>
          </p:nvPr>
        </p:nvGraphicFramePr>
        <p:xfrm>
          <a:off x="872812" y="2132563"/>
          <a:ext cx="4699825" cy="189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E842B78F-0C2E-8077-2FCE-1C0CA4763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041215"/>
              </p:ext>
            </p:extLst>
          </p:nvPr>
        </p:nvGraphicFramePr>
        <p:xfrm>
          <a:off x="6882384" y="2132563"/>
          <a:ext cx="4585499" cy="189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6B989D6-38E3-42DE-83BD-B14945144B5E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F6D73-5CF9-4865-A4FD-FED77F9686E2}"/>
              </a:ext>
            </a:extLst>
          </p:cNvPr>
          <p:cNvSpPr txBox="1"/>
          <p:nvPr/>
        </p:nvSpPr>
        <p:spPr>
          <a:xfrm>
            <a:off x="529819" y="481475"/>
            <a:ext cx="10263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Результаты анкетирования внутри университета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150913-51BF-4EAF-8320-937D3BE2E16C}"/>
              </a:ext>
            </a:extLst>
          </p:cNvPr>
          <p:cNvSpPr txBox="1"/>
          <p:nvPr/>
        </p:nvSpPr>
        <p:spPr>
          <a:xfrm>
            <a:off x="731408" y="1424677"/>
            <a:ext cx="5520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Nekst Semi Bold" panose="00000700000000000000" pitchFamily="2" charset="-52"/>
              </a:rPr>
              <a:t>Пожелания по организации навигации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CCD1C4-6352-4F06-BFD9-78678E8CAECB}"/>
              </a:ext>
            </a:extLst>
          </p:cNvPr>
          <p:cNvSpPr txBox="1"/>
          <p:nvPr/>
        </p:nvSpPr>
        <p:spPr>
          <a:xfrm>
            <a:off x="6793546" y="1424677"/>
            <a:ext cx="51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Nekst Semi Bold" panose="00000700000000000000" pitchFamily="2" charset="-52"/>
              </a:rPr>
              <a:t>Пожелания по организации бронирования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73E5F-A310-443B-9A7B-59A2F172930F}"/>
              </a:ext>
            </a:extLst>
          </p:cNvPr>
          <p:cNvSpPr txBox="1"/>
          <p:nvPr/>
        </p:nvSpPr>
        <p:spPr>
          <a:xfrm>
            <a:off x="731408" y="4130631"/>
            <a:ext cx="5520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Nekst Semi Bold" panose="00000700000000000000" pitchFamily="2" charset="-52"/>
              </a:rPr>
              <a:t>Цель использования аудиторий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1440C24F-4F76-4960-9EC6-B10732885B18}"/>
              </a:ext>
            </a:extLst>
          </p:cNvPr>
          <p:cNvSpPr txBox="1"/>
          <p:nvPr/>
        </p:nvSpPr>
        <p:spPr>
          <a:xfrm>
            <a:off x="6793546" y="4130631"/>
            <a:ext cx="4429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Nekst Semi Bold" panose="00000700000000000000" pitchFamily="2" charset="-52"/>
              </a:rPr>
              <a:t>Как происходит бронь сейчас</a:t>
            </a:r>
          </a:p>
        </p:txBody>
      </p:sp>
    </p:spTree>
    <p:extLst>
      <p:ext uri="{BB962C8B-B14F-4D97-AF65-F5344CB8AC3E}">
        <p14:creationId xmlns:p14="http://schemas.microsoft.com/office/powerpoint/2010/main" val="17673574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Graphic spid="20" grpId="0">
        <p:bldAsOne/>
      </p:bldGraphic>
      <p:bldGraphic spid="10" grpId="0">
        <p:bldAsOne/>
      </p:bldGraphic>
      <p:bldGraphic spid="12" grpId="0">
        <p:bldAsOne/>
      </p:bldGraphic>
      <p:bldP spid="9" grpId="0" animBg="1"/>
      <p:bldP spid="17" grpId="0"/>
      <p:bldP spid="18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61196D0-CC77-462D-8FE3-C6118C2F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2494" y="2567318"/>
            <a:ext cx="5955521" cy="311113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40B96E-CB26-4C8D-99F8-9AF3577060EC}"/>
              </a:ext>
            </a:extLst>
          </p:cNvPr>
          <p:cNvSpPr txBox="1"/>
          <p:nvPr/>
        </p:nvSpPr>
        <p:spPr>
          <a:xfrm>
            <a:off x="-5022493" y="5304601"/>
            <a:ext cx="6636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70C0"/>
                </a:solidFill>
                <a:latin typeface="Nekst Semi Bold" panose="00000700000000000000" pitchFamily="2" charset="-52"/>
              </a:rPr>
              <a:t>ТГУ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292FC-4471-492F-876E-10DDF943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841" y="2562896"/>
            <a:ext cx="5437417" cy="31271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2102C9-8A5A-49E3-96CD-859F7C733DE5}"/>
              </a:ext>
            </a:extLst>
          </p:cNvPr>
          <p:cNvSpPr txBox="1"/>
          <p:nvPr/>
        </p:nvSpPr>
        <p:spPr>
          <a:xfrm>
            <a:off x="10906841" y="5320760"/>
            <a:ext cx="10818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Nekst Semi Bold" panose="00000700000000000000" pitchFamily="2" charset="-52"/>
              </a:rPr>
              <a:t>ТГАСУ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6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6529754" y="3305526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BA9A10-40A6-4960-9EC1-2735FE616CD5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EB3CE-CA2A-4EE6-9364-5B83554A1425}"/>
              </a:ext>
            </a:extLst>
          </p:cNvPr>
          <p:cNvSpPr txBox="1"/>
          <p:nvPr/>
        </p:nvSpPr>
        <p:spPr>
          <a:xfrm>
            <a:off x="529819" y="481475"/>
            <a:ext cx="995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Сравнение сайтов ВУЗов региона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0EB7F6-E5F8-4296-93F1-2D0B90915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437" y="1645773"/>
            <a:ext cx="9120994" cy="431632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F907D2-8337-4DD4-84B4-33866F8CB9AD}"/>
              </a:ext>
            </a:extLst>
          </p:cNvPr>
          <p:cNvSpPr txBox="1"/>
          <p:nvPr/>
        </p:nvSpPr>
        <p:spPr>
          <a:xfrm>
            <a:off x="1359437" y="5438879"/>
            <a:ext cx="159624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Nekst Semi Bold" panose="00000700000000000000" pitchFamily="2" charset="-52"/>
              </a:rPr>
              <a:t> </a:t>
            </a:r>
            <a:r>
              <a:rPr lang="ru-RU" sz="2800" dirty="0">
                <a:solidFill>
                  <a:srgbClr val="3B378D"/>
                </a:solidFill>
                <a:latin typeface="Nekst Semi Bold" panose="00000700000000000000" pitchFamily="2" charset="-52"/>
              </a:rPr>
              <a:t>ТУСУР</a:t>
            </a:r>
          </a:p>
        </p:txBody>
      </p:sp>
    </p:spTree>
    <p:extLst>
      <p:ext uri="{BB962C8B-B14F-4D97-AF65-F5344CB8AC3E}">
        <p14:creationId xmlns:p14="http://schemas.microsoft.com/office/powerpoint/2010/main" val="8706097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6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0EB7F6-E5F8-4296-93F1-2D0B9091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8182" y="2567319"/>
            <a:ext cx="6568577" cy="31084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F907D2-8337-4DD4-84B4-33866F8CB9AD}"/>
              </a:ext>
            </a:extLst>
          </p:cNvPr>
          <p:cNvSpPr txBox="1"/>
          <p:nvPr/>
        </p:nvSpPr>
        <p:spPr>
          <a:xfrm>
            <a:off x="-5608183" y="5304601"/>
            <a:ext cx="11495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Nekst Semi Bold" panose="00000700000000000000" pitchFamily="2" charset="-52"/>
              </a:rPr>
              <a:t> </a:t>
            </a:r>
            <a:r>
              <a:rPr lang="ru-RU" dirty="0">
                <a:solidFill>
                  <a:srgbClr val="3B378D"/>
                </a:solidFill>
                <a:latin typeface="Nekst Semi Bold" panose="00000700000000000000" pitchFamily="2" charset="-52"/>
              </a:rPr>
              <a:t>ТУСУР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61196D0-CC77-462D-8FE3-C6118C2F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171" y="2567318"/>
            <a:ext cx="5955521" cy="311113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6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6529754" y="3305526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BA9A10-40A6-4960-9EC1-2735FE616CD5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EB3CE-CA2A-4EE6-9364-5B83554A1425}"/>
              </a:ext>
            </a:extLst>
          </p:cNvPr>
          <p:cNvSpPr txBox="1"/>
          <p:nvPr/>
        </p:nvSpPr>
        <p:spPr>
          <a:xfrm>
            <a:off x="529819" y="481475"/>
            <a:ext cx="995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Сравнение сайтов ВУЗов региона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40B96E-CB26-4C8D-99F8-9AF3577060EC}"/>
              </a:ext>
            </a:extLst>
          </p:cNvPr>
          <p:cNvSpPr txBox="1"/>
          <p:nvPr/>
        </p:nvSpPr>
        <p:spPr>
          <a:xfrm>
            <a:off x="10858172" y="5331157"/>
            <a:ext cx="6636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70C0"/>
                </a:solidFill>
                <a:latin typeface="Nekst Semi Bold" panose="00000700000000000000" pitchFamily="2" charset="-52"/>
              </a:rPr>
              <a:t>ТГУ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292FC-4471-492F-876E-10DDF943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773" y="1645773"/>
            <a:ext cx="7505019" cy="431632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2102C9-8A5A-49E3-96CD-859F7C733DE5}"/>
              </a:ext>
            </a:extLst>
          </p:cNvPr>
          <p:cNvSpPr txBox="1"/>
          <p:nvPr/>
        </p:nvSpPr>
        <p:spPr>
          <a:xfrm>
            <a:off x="2156773" y="5438879"/>
            <a:ext cx="14932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800000"/>
                </a:solidFill>
                <a:latin typeface="Nekst Semi Bold" panose="00000700000000000000" pitchFamily="2" charset="-52"/>
              </a:rPr>
              <a:t>ТГАСУ</a:t>
            </a:r>
          </a:p>
        </p:txBody>
      </p:sp>
    </p:spTree>
    <p:extLst>
      <p:ext uri="{BB962C8B-B14F-4D97-AF65-F5344CB8AC3E}">
        <p14:creationId xmlns:p14="http://schemas.microsoft.com/office/powerpoint/2010/main" val="298739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292FC-4471-492F-876E-10DDF943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9737" y="2567319"/>
            <a:ext cx="5414538" cy="311403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2102C9-8A5A-49E3-96CD-859F7C733DE5}"/>
              </a:ext>
            </a:extLst>
          </p:cNvPr>
          <p:cNvSpPr txBox="1"/>
          <p:nvPr/>
        </p:nvSpPr>
        <p:spPr>
          <a:xfrm>
            <a:off x="-4439738" y="5312025"/>
            <a:ext cx="1077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800000"/>
                </a:solidFill>
                <a:latin typeface="Nekst Semi Bold" panose="00000700000000000000" pitchFamily="2" charset="-52"/>
              </a:rPr>
              <a:t>ТГАСУ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0EB7F6-E5F8-4296-93F1-2D0B90915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200" y="2567319"/>
            <a:ext cx="6568577" cy="31084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F907D2-8337-4DD4-84B4-33866F8CB9AD}"/>
              </a:ext>
            </a:extLst>
          </p:cNvPr>
          <p:cNvSpPr txBox="1"/>
          <p:nvPr/>
        </p:nvSpPr>
        <p:spPr>
          <a:xfrm>
            <a:off x="10767199" y="5304601"/>
            <a:ext cx="11495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Nekst Semi Bold" panose="00000700000000000000" pitchFamily="2" charset="-52"/>
              </a:rPr>
              <a:t> </a:t>
            </a:r>
            <a:r>
              <a:rPr lang="ru-RU" dirty="0">
                <a:solidFill>
                  <a:srgbClr val="3B378D"/>
                </a:solidFill>
                <a:latin typeface="Nekst Semi Bold" panose="00000700000000000000" pitchFamily="2" charset="-52"/>
              </a:rPr>
              <a:t>ТУСУР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61196D0-CC77-462D-8FE3-C6118C2F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722" y="1645773"/>
            <a:ext cx="8262557" cy="43163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6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6529754" y="3305526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BA9A10-40A6-4960-9EC1-2735FE616CD5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EB3CE-CA2A-4EE6-9364-5B83554A1425}"/>
              </a:ext>
            </a:extLst>
          </p:cNvPr>
          <p:cNvSpPr txBox="1"/>
          <p:nvPr/>
        </p:nvSpPr>
        <p:spPr>
          <a:xfrm>
            <a:off x="529819" y="481475"/>
            <a:ext cx="995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Сравнение сайтов ВУЗов региона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40B96E-CB26-4C8D-99F8-9AF3577060EC}"/>
              </a:ext>
            </a:extLst>
          </p:cNvPr>
          <p:cNvSpPr txBox="1"/>
          <p:nvPr/>
        </p:nvSpPr>
        <p:spPr>
          <a:xfrm>
            <a:off x="1739721" y="5438879"/>
            <a:ext cx="9206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0070C0"/>
                </a:solidFill>
                <a:latin typeface="Nekst Semi Bold" panose="00000700000000000000" pitchFamily="2" charset="-52"/>
              </a:rPr>
              <a:t>ТГУ</a:t>
            </a:r>
          </a:p>
        </p:txBody>
      </p:sp>
    </p:spTree>
    <p:extLst>
      <p:ext uri="{BB962C8B-B14F-4D97-AF65-F5344CB8AC3E}">
        <p14:creationId xmlns:p14="http://schemas.microsoft.com/office/powerpoint/2010/main" val="316275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Nekst" panose="00000500000000000000" pitchFamily="2" charset="-52"/>
                </a:rPr>
                <a:t>7</a:t>
              </a: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E778EC1-757D-4989-9C9C-F5FA9CE9F862}"/>
              </a:ext>
            </a:extLst>
          </p:cNvPr>
          <p:cNvSpPr/>
          <p:nvPr/>
        </p:nvSpPr>
        <p:spPr>
          <a:xfrm>
            <a:off x="0" y="467362"/>
            <a:ext cx="11742000" cy="711049"/>
          </a:xfrm>
          <a:prstGeom prst="rect">
            <a:avLst/>
          </a:prstGeom>
          <a:solidFill>
            <a:srgbClr val="3B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88CE-8F95-4E26-9A61-5FDC46154174}"/>
              </a:ext>
            </a:extLst>
          </p:cNvPr>
          <p:cNvSpPr txBox="1"/>
          <p:nvPr/>
        </p:nvSpPr>
        <p:spPr>
          <a:xfrm>
            <a:off x="529819" y="481475"/>
            <a:ext cx="737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Nekst Medium" panose="00000600000000000000" pitchFamily="2" charset="-52"/>
              </a:rPr>
              <a:t>Наш вариант решения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FBB34-64A4-45D1-9E3E-FB2601495093}"/>
              </a:ext>
            </a:extLst>
          </p:cNvPr>
          <p:cNvSpPr txBox="1"/>
          <p:nvPr/>
        </p:nvSpPr>
        <p:spPr>
          <a:xfrm>
            <a:off x="529819" y="2814856"/>
            <a:ext cx="32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Nekst Semi Bold" panose="00000700000000000000" pitchFamily="2" charset="-52"/>
              </a:rPr>
              <a:t>Веб-приложение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F4BADB-9878-40ED-917B-FC91BB4FCFA8}"/>
              </a:ext>
            </a:extLst>
          </p:cNvPr>
          <p:cNvSpPr txBox="1"/>
          <p:nvPr/>
        </p:nvSpPr>
        <p:spPr>
          <a:xfrm>
            <a:off x="576284" y="3621318"/>
            <a:ext cx="3196710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Nekst" panose="00000500000000000000" pitchFamily="2" charset="-52"/>
              </a:rPr>
              <a:t>Создание</a:t>
            </a:r>
            <a:r>
              <a:rPr lang="ru-RU" sz="1600" b="1" dirty="0">
                <a:latin typeface="Nekst" panose="00000500000000000000" pitchFamily="2" charset="-52"/>
              </a:rPr>
              <a:t> веб-приложения, </a:t>
            </a:r>
            <a:r>
              <a:rPr lang="ru-RU" sz="1600" dirty="0">
                <a:latin typeface="Nekst" panose="00000500000000000000" pitchFamily="2" charset="-52"/>
              </a:rPr>
              <a:t>в котором можно будет выбрать как конкретную аудиторию, так и составить фильтр и выбрать из нескольких похожих.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3B95EF6-6CED-41A5-B160-780E4BA895FE}"/>
              </a:ext>
            </a:extLst>
          </p:cNvPr>
          <p:cNvSpPr/>
          <p:nvPr/>
        </p:nvSpPr>
        <p:spPr>
          <a:xfrm>
            <a:off x="645329" y="3576470"/>
            <a:ext cx="9398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4B4067-B1DB-4EBD-8082-43DEBCC3F11E}"/>
              </a:ext>
            </a:extLst>
          </p:cNvPr>
          <p:cNvSpPr txBox="1"/>
          <p:nvPr/>
        </p:nvSpPr>
        <p:spPr>
          <a:xfrm>
            <a:off x="4211350" y="2814856"/>
            <a:ext cx="32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Nekst Semi Bold" panose="00000700000000000000" pitchFamily="2" charset="-52"/>
              </a:rPr>
              <a:t>Особенность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7F3E1C-CEFE-4235-A162-C05D051DC30F}"/>
              </a:ext>
            </a:extLst>
          </p:cNvPr>
          <p:cNvSpPr txBox="1"/>
          <p:nvPr/>
        </p:nvSpPr>
        <p:spPr>
          <a:xfrm>
            <a:off x="4257815" y="3622110"/>
            <a:ext cx="3196709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latin typeface="Nekst" panose="00000500000000000000" pitchFamily="2" charset="-52"/>
              </a:rPr>
              <a:t>Отличительной особенностью </a:t>
            </a:r>
            <a:r>
              <a:rPr lang="ru-RU" sz="1600" dirty="0">
                <a:latin typeface="Nekst" panose="00000500000000000000" pitchFamily="2" charset="-52"/>
              </a:rPr>
              <a:t>приложения будет возможность навигации внутри корпусов ВУЗа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CF70911-1340-42B2-A3F3-1A40DC74BF81}"/>
              </a:ext>
            </a:extLst>
          </p:cNvPr>
          <p:cNvSpPr/>
          <p:nvPr/>
        </p:nvSpPr>
        <p:spPr>
          <a:xfrm>
            <a:off x="4326860" y="3577262"/>
            <a:ext cx="9398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2D78D9-B8E2-4DCE-AFF0-7CCE42602141}"/>
              </a:ext>
            </a:extLst>
          </p:cNvPr>
          <p:cNvSpPr txBox="1"/>
          <p:nvPr/>
        </p:nvSpPr>
        <p:spPr>
          <a:xfrm>
            <a:off x="7859070" y="2845633"/>
            <a:ext cx="330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Nekst Semi Bold" panose="00000700000000000000" pitchFamily="2" charset="-52"/>
              </a:rPr>
              <a:t>В данный момент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15E8B0-6F61-47FA-8A94-16478F76EA61}"/>
              </a:ext>
            </a:extLst>
          </p:cNvPr>
          <p:cNvSpPr txBox="1"/>
          <p:nvPr/>
        </p:nvSpPr>
        <p:spPr>
          <a:xfrm>
            <a:off x="7905535" y="3621318"/>
            <a:ext cx="3243174" cy="1393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latin typeface="Nekst" panose="00000500000000000000" pitchFamily="2" charset="-52"/>
              </a:rPr>
              <a:t>В данный момент </a:t>
            </a:r>
            <a:r>
              <a:rPr lang="ru-RU" sz="1400" dirty="0">
                <a:latin typeface="Nekst" panose="00000500000000000000" pitchFamily="2" charset="-52"/>
              </a:rPr>
              <a:t>идёт создание интерфейса системы, карт корпусов, заполнение информации об аудиториях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AF4D2F6-DA8C-481A-BDBD-4F306008E95E}"/>
              </a:ext>
            </a:extLst>
          </p:cNvPr>
          <p:cNvSpPr/>
          <p:nvPr/>
        </p:nvSpPr>
        <p:spPr>
          <a:xfrm>
            <a:off x="7974580" y="3530751"/>
            <a:ext cx="9398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C4ECFF-0539-42D7-82EA-F7BF36456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284" y="1937020"/>
            <a:ext cx="711049" cy="71104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54D706-0F85-45DB-BDD0-C2D8BABD2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7815" y="1861117"/>
            <a:ext cx="800146" cy="80014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8B5FEAC-1818-4B1B-90FB-C7305E14D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9070" y="1869827"/>
            <a:ext cx="845431" cy="8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590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4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Другая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6C8499"/>
    </a:accent5>
    <a:accent6>
      <a:srgbClr val="FFFFFF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Другая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6C8499"/>
    </a:accent5>
    <a:accent6>
      <a:srgbClr val="FFFFFF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Другая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6C8499"/>
    </a:accent5>
    <a:accent6>
      <a:srgbClr val="FFFFFF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Другая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6C8499"/>
    </a:accent5>
    <a:accent6>
      <a:srgbClr val="FFFFFF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425</Words>
  <Application>Microsoft Office PowerPoint</Application>
  <PresentationFormat>Широкоэкранный</PresentationFormat>
  <Paragraphs>107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Nekst</vt:lpstr>
      <vt:lpstr>Nekst Light</vt:lpstr>
      <vt:lpstr>Nekst Medium</vt:lpstr>
      <vt:lpstr>Nekst Semi 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Журиков Артём</dc:creator>
  <cp:lastModifiedBy>София Балачкова</cp:lastModifiedBy>
  <cp:revision>112</cp:revision>
  <dcterms:created xsi:type="dcterms:W3CDTF">2023-04-27T22:56:31Z</dcterms:created>
  <dcterms:modified xsi:type="dcterms:W3CDTF">2024-03-07T06:32:08Z</dcterms:modified>
</cp:coreProperties>
</file>